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8" r:id="rId4"/>
    <p:sldId id="263" r:id="rId5"/>
    <p:sldId id="264" r:id="rId6"/>
    <p:sldId id="265" r:id="rId7"/>
    <p:sldId id="257" r:id="rId8"/>
    <p:sldId id="259" r:id="rId9"/>
    <p:sldId id="262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558" autoAdjust="0"/>
  </p:normalViewPr>
  <p:slideViewPr>
    <p:cSldViewPr snapToGrid="0">
      <p:cViewPr varScale="1">
        <p:scale>
          <a:sx n="97" d="100"/>
          <a:sy n="97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7CB0D-8EE9-4534-A49F-D854D380206A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FE66-EDC9-4043-8279-D0928752A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0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Fully Convolutional Networks for Semantic Segmentation (FCN)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7FE66-EDC9-4043-8279-D0928752A4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6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Fully Convolutional Networks for Semantic Segmentation (FCN)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7FE66-EDC9-4043-8279-D0928752A4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3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Fully Convolutional Networks for Semantic Segmentation (FCN)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7FE66-EDC9-4043-8279-D0928752A4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Fully Convolutional Networks for Semantic Segmentation (FCN)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7FE66-EDC9-4043-8279-D0928752A4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loom/awesome-semantic-segment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62AF-8332-4154-88A6-63AD4480C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Segmentation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DA6A6-0538-4510-83DE-2E4A63931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Trajkovski</a:t>
            </a:r>
          </a:p>
        </p:txBody>
      </p:sp>
    </p:spTree>
    <p:extLst>
      <p:ext uri="{BB962C8B-B14F-4D97-AF65-F5344CB8AC3E}">
        <p14:creationId xmlns:p14="http://schemas.microsoft.com/office/powerpoint/2010/main" val="4061502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80B2-2F8E-4044-AB18-330C103A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580264-0662-45D2-AE2C-A89661773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out the highest ranking Segmentation library</a:t>
            </a:r>
          </a:p>
          <a:p>
            <a:r>
              <a:rPr lang="en-US" dirty="0"/>
              <a:t>Test out an Instance Aware Segmentation library</a:t>
            </a:r>
          </a:p>
          <a:p>
            <a:r>
              <a:rPr lang="en-US" dirty="0"/>
              <a:t>Compare results to current results</a:t>
            </a:r>
          </a:p>
          <a:p>
            <a:r>
              <a:rPr lang="en-US" dirty="0"/>
              <a:t>Test for short wave</a:t>
            </a:r>
          </a:p>
        </p:txBody>
      </p:sp>
    </p:spTree>
    <p:extLst>
      <p:ext uri="{BB962C8B-B14F-4D97-AF65-F5344CB8AC3E}">
        <p14:creationId xmlns:p14="http://schemas.microsoft.com/office/powerpoint/2010/main" val="306600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D0DD-30CF-4815-B71E-D91C109E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benchmarking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87048-D258-4E7B-A117-42BDF735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8236798" cy="2575855"/>
          </a:xfrm>
        </p:spPr>
        <p:txBody>
          <a:bodyPr>
            <a:normAutofit/>
          </a:bodyPr>
          <a:lstStyle/>
          <a:p>
            <a:r>
              <a:rPr lang="en-US" dirty="0"/>
              <a:t>City </a:t>
            </a:r>
            <a:r>
              <a:rPr lang="en-US" dirty="0" err="1"/>
              <a:t>Scapes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MSRC-21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24091-F53D-45C1-B0EB-A260E4D0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2" y="2699867"/>
            <a:ext cx="8534400" cy="1194234"/>
          </a:xfrm>
          <a:prstGeom prst="rect">
            <a:avLst/>
          </a:prstGeom>
        </p:spPr>
      </p:pic>
      <p:pic>
        <p:nvPicPr>
          <p:cNvPr id="1026" name="Picture 2" descr="http://rodrigob.github.io/are_we_there_yet/build/images/msrc_21.png?1376533467">
            <a:extLst>
              <a:ext uri="{FF2B5EF4-FFF2-40B4-BE49-F238E27FC236}">
                <a16:creationId xmlns:a16="http://schemas.microsoft.com/office/drawing/2014/main" id="{E8BA601A-0A32-4F69-BACF-D6F4590C0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1" y="4290805"/>
            <a:ext cx="3608812" cy="23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0BC52-D642-4ACD-8C89-9C6A1A098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481" y="2389239"/>
            <a:ext cx="2663105" cy="42522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83BA57-CBAD-4E11-8DAF-A611BBB88B58}"/>
              </a:ext>
            </a:extLst>
          </p:cNvPr>
          <p:cNvSpPr txBox="1">
            <a:spLocks/>
          </p:cNvSpPr>
          <p:nvPr/>
        </p:nvSpPr>
        <p:spPr>
          <a:xfrm>
            <a:off x="9359481" y="1911659"/>
            <a:ext cx="1973645" cy="4775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Pascal VOC</a:t>
            </a:r>
          </a:p>
        </p:txBody>
      </p:sp>
    </p:spTree>
    <p:extLst>
      <p:ext uri="{BB962C8B-B14F-4D97-AF65-F5344CB8AC3E}">
        <p14:creationId xmlns:p14="http://schemas.microsoft.com/office/powerpoint/2010/main" val="342204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F741-125B-46B1-A543-C193CCC3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1684-AC4C-4882-B388-79D820FF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324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Comprehensive list: </a:t>
            </a:r>
            <a:r>
              <a:rPr lang="en-US" dirty="0">
                <a:hlinkClick r:id="rId3"/>
              </a:rPr>
              <a:t>https://github.com/mrgloom/awesome-semantic-segmentation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PSPNet</a:t>
            </a:r>
            <a:r>
              <a:rPr lang="en-US" dirty="0"/>
              <a:t>: Pascal rank: 6. Caffe, </a:t>
            </a:r>
            <a:r>
              <a:rPr lang="en-US" dirty="0" err="1"/>
              <a:t>TensorFlow</a:t>
            </a:r>
            <a:r>
              <a:rPr lang="en-US" dirty="0"/>
              <a:t>, Torch</a:t>
            </a:r>
          </a:p>
          <a:p>
            <a:pPr lvl="1"/>
            <a:r>
              <a:rPr lang="en-US" dirty="0"/>
              <a:t>Most contributions </a:t>
            </a:r>
            <a:r>
              <a:rPr lang="en-US" dirty="0" err="1"/>
              <a:t>TensorFlow</a:t>
            </a:r>
            <a:r>
              <a:rPr lang="en-US" dirty="0"/>
              <a:t> (5)</a:t>
            </a:r>
          </a:p>
          <a:p>
            <a:r>
              <a:rPr lang="en-US" dirty="0"/>
              <a:t>DUC, HDC: Pascal rank: 10. Torch</a:t>
            </a:r>
          </a:p>
          <a:p>
            <a:pPr lvl="1"/>
            <a:r>
              <a:rPr lang="en-US" dirty="0"/>
              <a:t>Implementation incomplete</a:t>
            </a:r>
          </a:p>
          <a:p>
            <a:r>
              <a:rPr lang="en-US" dirty="0" err="1"/>
              <a:t>SegNet</a:t>
            </a:r>
            <a:r>
              <a:rPr lang="en-US" dirty="0"/>
              <a:t>: Pascal rank:12. </a:t>
            </a:r>
            <a:r>
              <a:rPr lang="en-US" dirty="0" err="1"/>
              <a:t>TensorFlow</a:t>
            </a:r>
            <a:r>
              <a:rPr lang="en-US" dirty="0"/>
              <a:t>, Torch, Caffe</a:t>
            </a:r>
          </a:p>
          <a:p>
            <a:pPr lvl="1"/>
            <a:r>
              <a:rPr lang="en-US" dirty="0"/>
              <a:t>Most contributors Caffe version (113). Supports Cudnn5. Uses modified Caffe.</a:t>
            </a:r>
          </a:p>
          <a:p>
            <a:r>
              <a:rPr lang="en-US" dirty="0"/>
              <a:t>Dilated convolution: Builds on top of </a:t>
            </a:r>
            <a:r>
              <a:rPr lang="en-US" dirty="0" err="1"/>
              <a:t>DeepLab</a:t>
            </a:r>
            <a:r>
              <a:rPr lang="en-US" dirty="0"/>
              <a:t>. Caffe</a:t>
            </a:r>
          </a:p>
          <a:p>
            <a:r>
              <a:rPr lang="en-US" dirty="0" err="1"/>
              <a:t>DeepLab</a:t>
            </a:r>
            <a:r>
              <a:rPr lang="en-US" dirty="0"/>
              <a:t>: Pascal rank: 18. </a:t>
            </a:r>
            <a:r>
              <a:rPr lang="en-US" dirty="0" err="1"/>
              <a:t>TensorFlow</a:t>
            </a:r>
            <a:r>
              <a:rPr lang="en-US" dirty="0"/>
              <a:t>, Caffe</a:t>
            </a:r>
          </a:p>
          <a:p>
            <a:r>
              <a:rPr lang="en-US" dirty="0"/>
              <a:t>FCN: Pascal rank: 22. Caffe, Torch, </a:t>
            </a:r>
            <a:r>
              <a:rPr lang="en-US" dirty="0" err="1"/>
              <a:t>TensorFlow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General Observation: Low contributors per repo</a:t>
            </a:r>
          </a:p>
        </p:txBody>
      </p:sp>
    </p:spTree>
    <p:extLst>
      <p:ext uri="{BB962C8B-B14F-4D97-AF65-F5344CB8AC3E}">
        <p14:creationId xmlns:p14="http://schemas.microsoft.com/office/powerpoint/2010/main" val="426834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F741-125B-46B1-A543-C193CCC3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1684-AC4C-4882-B388-79D820FF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2926"/>
          </a:xfrm>
        </p:spPr>
        <p:txBody>
          <a:bodyPr>
            <a:normAutofit/>
          </a:bodyPr>
          <a:lstStyle/>
          <a:p>
            <a:r>
              <a:rPr lang="en-US" dirty="0" err="1"/>
              <a:t>PSPNet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601AA-797A-45B4-BC9F-5C0D01F63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97" y="1898900"/>
            <a:ext cx="6066502" cy="393842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204C73-41B5-445C-AEEC-E1FE14B3D8D7}"/>
              </a:ext>
            </a:extLst>
          </p:cNvPr>
          <p:cNvSpPr txBox="1">
            <a:spLocks/>
          </p:cNvSpPr>
          <p:nvPr/>
        </p:nvSpPr>
        <p:spPr>
          <a:xfrm>
            <a:off x="6125497" y="5810863"/>
            <a:ext cx="6066502" cy="3834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	Image	     Ground Truth	            </a:t>
            </a:r>
            <a:r>
              <a:rPr lang="en-US" dirty="0" err="1"/>
              <a:t>DeepLab</a:t>
            </a:r>
            <a:r>
              <a:rPr lang="en-US" dirty="0"/>
              <a:t>                </a:t>
            </a:r>
            <a:r>
              <a:rPr lang="en-US" dirty="0" err="1"/>
              <a:t>PSPNet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FCDAA-B113-48A5-A57F-5548CD280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" y="3816707"/>
            <a:ext cx="6036358" cy="201880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BF0ECA-6D54-43D6-9DBF-464CCA6F2283}"/>
              </a:ext>
            </a:extLst>
          </p:cNvPr>
          <p:cNvSpPr txBox="1">
            <a:spLocks/>
          </p:cNvSpPr>
          <p:nvPr/>
        </p:nvSpPr>
        <p:spPr>
          <a:xfrm>
            <a:off x="58995" y="5835445"/>
            <a:ext cx="5987844" cy="3834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en-US" dirty="0"/>
              <a:t>  Image			Ground Truth			</a:t>
            </a:r>
            <a:r>
              <a:rPr lang="en-US" dirty="0" err="1"/>
              <a:t>PSPNet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4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F741-125B-46B1-A543-C193CCC3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1684-AC4C-4882-B388-79D820FF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2926"/>
          </a:xfrm>
        </p:spPr>
        <p:txBody>
          <a:bodyPr>
            <a:normAutofit/>
          </a:bodyPr>
          <a:lstStyle/>
          <a:p>
            <a:r>
              <a:rPr lang="en-US" dirty="0" err="1"/>
              <a:t>SegNet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BF0ECA-6D54-43D6-9DBF-464CCA6F2283}"/>
              </a:ext>
            </a:extLst>
          </p:cNvPr>
          <p:cNvSpPr txBox="1">
            <a:spLocks/>
          </p:cNvSpPr>
          <p:nvPr/>
        </p:nvSpPr>
        <p:spPr>
          <a:xfrm>
            <a:off x="2448232" y="2222287"/>
            <a:ext cx="1779640" cy="428666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en-US" sz="1400" dirty="0"/>
              <a:t>Image</a:t>
            </a:r>
          </a:p>
          <a:p>
            <a:pPr marL="400050" lvl="1" indent="0">
              <a:buNone/>
            </a:pPr>
            <a:endParaRPr lang="en-US" sz="1400" dirty="0"/>
          </a:p>
          <a:p>
            <a:pPr marL="400050" lvl="1" indent="0">
              <a:buNone/>
            </a:pPr>
            <a:endParaRPr lang="en-US" sz="1400" dirty="0"/>
          </a:p>
          <a:p>
            <a:pPr marL="400050" lvl="1" indent="0">
              <a:buNone/>
            </a:pPr>
            <a:endParaRPr lang="en-US" sz="1400" dirty="0"/>
          </a:p>
          <a:p>
            <a:pPr marL="400050" lvl="1" indent="0">
              <a:buNone/>
            </a:pPr>
            <a:r>
              <a:rPr lang="en-US" sz="1400" dirty="0"/>
              <a:t>Ground Truth</a:t>
            </a:r>
          </a:p>
          <a:p>
            <a:pPr marL="400050" lvl="1" indent="0">
              <a:buNone/>
            </a:pPr>
            <a:endParaRPr lang="en-US" sz="1400" dirty="0"/>
          </a:p>
          <a:p>
            <a:pPr marL="400050" lvl="1" indent="0">
              <a:buNone/>
            </a:pPr>
            <a:endParaRPr lang="en-US" sz="1400" dirty="0"/>
          </a:p>
          <a:p>
            <a:pPr marL="400050" lvl="1" indent="0">
              <a:buNone/>
            </a:pPr>
            <a:endParaRPr lang="en-US" sz="1400" dirty="0"/>
          </a:p>
          <a:p>
            <a:pPr marL="400050" lvl="1" indent="0">
              <a:buNone/>
            </a:pPr>
            <a:r>
              <a:rPr lang="en-US" sz="1400" dirty="0" err="1"/>
              <a:t>SegNet</a:t>
            </a:r>
            <a:endParaRPr lang="en-US" sz="1400" dirty="0"/>
          </a:p>
          <a:p>
            <a:pPr marL="400050" lvl="1" indent="0">
              <a:buNone/>
            </a:pPr>
            <a:endParaRPr lang="en-US" sz="1400" dirty="0"/>
          </a:p>
          <a:p>
            <a:pPr marL="400050" lvl="1" indent="0">
              <a:buNone/>
            </a:pPr>
            <a:endParaRPr lang="en-US" sz="1400" dirty="0"/>
          </a:p>
          <a:p>
            <a:pPr marL="400050" lvl="1" indent="0">
              <a:buNone/>
            </a:pPr>
            <a:endParaRPr lang="en-US" sz="1400" dirty="0"/>
          </a:p>
          <a:p>
            <a:pPr marL="400050" lvl="1" indent="0">
              <a:buNone/>
            </a:pPr>
            <a:r>
              <a:rPr lang="en-US" sz="1400" dirty="0" err="1"/>
              <a:t>DeepLab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3992A-0898-4126-9FD1-84C8A819E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71" y="1954671"/>
            <a:ext cx="7914969" cy="485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7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F741-125B-46B1-A543-C193CCC3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1684-AC4C-4882-B388-79D820FF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2926"/>
          </a:xfrm>
        </p:spPr>
        <p:txBody>
          <a:bodyPr>
            <a:normAutofit/>
          </a:bodyPr>
          <a:lstStyle/>
          <a:p>
            <a:r>
              <a:rPr lang="en-US" dirty="0"/>
              <a:t>Dilated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26A9B-61CD-4AAE-9F57-16AC1AA5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691" y="932413"/>
            <a:ext cx="4788310" cy="564695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F089BE-8957-4E13-891D-2D5F1081605A}"/>
              </a:ext>
            </a:extLst>
          </p:cNvPr>
          <p:cNvSpPr txBox="1">
            <a:spLocks/>
          </p:cNvSpPr>
          <p:nvPr/>
        </p:nvSpPr>
        <p:spPr>
          <a:xfrm>
            <a:off x="7403690" y="6572864"/>
            <a:ext cx="4788309" cy="2605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en-US" sz="1400" dirty="0"/>
              <a:t>Image	 </a:t>
            </a:r>
            <a:r>
              <a:rPr lang="en-US" sz="1400" dirty="0" err="1"/>
              <a:t>DeepLab</a:t>
            </a:r>
            <a:r>
              <a:rPr lang="en-US" sz="1400" dirty="0"/>
              <a:t>		DC	        Ground Truth</a:t>
            </a:r>
          </a:p>
        </p:txBody>
      </p:sp>
    </p:spTree>
    <p:extLst>
      <p:ext uri="{BB962C8B-B14F-4D97-AF65-F5344CB8AC3E}">
        <p14:creationId xmlns:p14="http://schemas.microsoft.com/office/powerpoint/2010/main" val="147018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B16A-9B8A-4FED-B72E-40E0B410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Aware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644DA-57EE-46D6-9937-FC8900E6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9147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Region-wise, translation variant.</a:t>
            </a:r>
          </a:p>
          <a:p>
            <a:pPr lvl="1"/>
            <a:r>
              <a:rPr lang="en-US" dirty="0"/>
              <a:t>Solves problem with conventional FCNs where convolution is translation invariant, the same image pixel receives the same responses (thus classification scores) irrespective to its relative position in the context.</a:t>
            </a:r>
          </a:p>
          <a:p>
            <a:pPr lvl="1"/>
            <a:r>
              <a:rPr lang="en-US" dirty="0"/>
              <a:t>operates on region level, and the same pixel can have different semantics in different regions.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5D381-B85B-4059-B42C-592FC5BA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7" y="4137019"/>
            <a:ext cx="11674764" cy="25356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B03D4-F187-45D0-94F4-B3FC3BCCE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960" y="125665"/>
            <a:ext cx="3247336" cy="259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B97F-662E-4AAD-9AB1-3DCE9300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48601" cy="970450"/>
          </a:xfrm>
        </p:spPr>
        <p:txBody>
          <a:bodyPr/>
          <a:lstStyle/>
          <a:p>
            <a:r>
              <a:rPr lang="en-US" dirty="0"/>
              <a:t>Instance Aware Segmentation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50E5-AF83-4729-8C41-BC9CAB31C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402926"/>
          </a:xfrm>
        </p:spPr>
        <p:txBody>
          <a:bodyPr/>
          <a:lstStyle/>
          <a:p>
            <a:r>
              <a:rPr lang="en-US" dirty="0"/>
              <a:t>Mask-RCNN – Facebook Research: Caffe, </a:t>
            </a:r>
            <a:r>
              <a:rPr lang="en-US" dirty="0" err="1"/>
              <a:t>TensorFlow</a:t>
            </a:r>
            <a:r>
              <a:rPr lang="en-US" dirty="0"/>
              <a:t> (9 contributors)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96F82-DDE6-4D1D-A373-64792B433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5" y="2625215"/>
            <a:ext cx="8436292" cy="3136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31AE2-BAC1-48FD-A44B-327CC839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361" y="3513878"/>
            <a:ext cx="3138860" cy="31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0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B97F-662E-4AAD-9AB1-3DCE9300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848601" cy="970450"/>
          </a:xfrm>
        </p:spPr>
        <p:txBody>
          <a:bodyPr/>
          <a:lstStyle/>
          <a:p>
            <a:r>
              <a:rPr lang="en-US" dirty="0"/>
              <a:t>Instance Aware Segmentation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50E5-AF83-4729-8C41-BC9CAB31C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402926"/>
          </a:xfrm>
        </p:spPr>
        <p:txBody>
          <a:bodyPr/>
          <a:lstStyle/>
          <a:p>
            <a:r>
              <a:rPr lang="en-US" dirty="0" err="1"/>
              <a:t>SharpMask</a:t>
            </a:r>
            <a:r>
              <a:rPr lang="en-US" dirty="0"/>
              <a:t> – Facebook Research: Torch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9E404-A286-492B-8A20-6CD3D099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81" y="2625214"/>
            <a:ext cx="4373237" cy="32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511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1432</TotalTime>
  <Words>291</Words>
  <Application>Microsoft Office PowerPoint</Application>
  <PresentationFormat>Widescreen</PresentationFormat>
  <Paragraphs>67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2</vt:lpstr>
      <vt:lpstr>Quotable</vt:lpstr>
      <vt:lpstr>Segmentation Overview</vt:lpstr>
      <vt:lpstr>Segmentation benchmarking</vt:lpstr>
      <vt:lpstr>Segmentation Libraries</vt:lpstr>
      <vt:lpstr>Segmentation Libraries</vt:lpstr>
      <vt:lpstr>Segmentation Libraries</vt:lpstr>
      <vt:lpstr>Segmentation Libraries</vt:lpstr>
      <vt:lpstr>Instance Aware Segmentation</vt:lpstr>
      <vt:lpstr>Instance Aware Segmentation Frameworks</vt:lpstr>
      <vt:lpstr>Instance Aware Segmentation Frameworks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Trajkovski</dc:creator>
  <cp:lastModifiedBy>Nick Trajkovski</cp:lastModifiedBy>
  <cp:revision>29</cp:revision>
  <dcterms:created xsi:type="dcterms:W3CDTF">2017-10-24T23:56:15Z</dcterms:created>
  <dcterms:modified xsi:type="dcterms:W3CDTF">2017-10-26T16:19:04Z</dcterms:modified>
</cp:coreProperties>
</file>